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742113" cy="9872663"/>
  <p:embeddedFontLst>
    <p:embeddedFont>
      <p:font typeface="Garamond" panose="02020404030301010803" pitchFamily="18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1A51F4-02CE-4559-B468-053E9A99A45B}">
  <a:tblStyle styleId="{6F1A51F4-02CE-4559-B468-053E9A99A45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53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9525" y="0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75" y="741362"/>
            <a:ext cx="4932362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2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3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8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20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2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1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22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22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4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5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6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/>
        </p:nvSpPr>
        <p:spPr>
          <a:xfrm>
            <a:off x="3819525" y="9377362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fld id="{00000000-1234-1234-1234-123412341234}" type="slidenum">
              <a:rPr lang="en-GB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73100" y="4689475"/>
            <a:ext cx="5395912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1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726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0414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2580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5744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798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Title, Content a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91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6245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4718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917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883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6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0966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6655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92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685006" y="606078"/>
            <a:ext cx="7772400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GB" sz="72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72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72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Year 6</a:t>
            </a:r>
            <a:br>
              <a:rPr lang="en-GB" sz="72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72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SATs </a:t>
            </a:r>
            <a:r>
              <a:rPr lang="en-GB" dirty="0">
                <a:solidFill>
                  <a:srgbClr val="FFFFFF"/>
                </a:solidFill>
              </a:rPr>
              <a:t>Information</a:t>
            </a:r>
            <a:r>
              <a:rPr lang="en-GB" sz="72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72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endParaRPr dirty="0"/>
          </a:p>
        </p:txBody>
      </p:sp>
      <p:sp>
        <p:nvSpPr>
          <p:cNvPr id="155" name="Google Shape;155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125537"/>
            <a:ext cx="7854950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700212"/>
            <a:ext cx="8440737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1009650" y="404664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Writing</a:t>
            </a: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idx="1"/>
          </p:nvPr>
        </p:nvSpPr>
        <p:spPr>
          <a:xfrm>
            <a:off x="888884" y="2400447"/>
            <a:ext cx="7124700" cy="45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There is no writing test.</a:t>
            </a:r>
            <a:endParaRPr dirty="0"/>
          </a:p>
          <a:p>
            <a:pPr marL="171450" marR="0" lvl="0" indent="-19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Children’s writing is assessed through continuous teacher assessment throughout the year.</a:t>
            </a:r>
            <a:endParaRPr dirty="0"/>
          </a:p>
          <a:p>
            <a:pPr marL="171450" marR="0" lvl="0" indent="-19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Writing assessment is based on children’s use of: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 punctuation and </a:t>
            </a:r>
            <a:r>
              <a:rPr lang="en-US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grammatically-correct writing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using different sentence</a:t>
            </a:r>
            <a:r>
              <a:rPr lang="en-US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structures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 writing a well-organised piece of </a:t>
            </a:r>
            <a:r>
              <a:rPr lang="en-GB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work</a:t>
            </a:r>
            <a:endParaRPr lang="en-GB" dirty="0"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spelling </a:t>
            </a: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and handwriting</a:t>
            </a:r>
            <a:endParaRPr dirty="0"/>
          </a:p>
        </p:txBody>
      </p:sp>
      <p:pic>
        <p:nvPicPr>
          <p:cNvPr id="235" name="Google Shape;235;p32" descr="A Principal's Reflections: Students Yearn For Creativity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620712"/>
            <a:ext cx="2365375" cy="156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Maths Tests</a:t>
            </a: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idx="1"/>
          </p:nvPr>
        </p:nvSpPr>
        <p:spPr>
          <a:xfrm>
            <a:off x="628650" y="2366558"/>
            <a:ext cx="7675562" cy="470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There are three maths tests:</a:t>
            </a:r>
            <a:endParaRPr dirty="0"/>
          </a:p>
          <a:p>
            <a:pPr marL="171450" marR="0" lvl="0" indent="-190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Paper 1– Arithmetic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- 30 minutes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- This test focuses on children’s ability to calculate 		using written methods.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Papers 2 and 3 – Reasoning</a:t>
            </a: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-  Both 40 minutes </a:t>
            </a:r>
            <a:endParaRPr dirty="0"/>
          </a:p>
          <a:p>
            <a:pPr marL="171450" marR="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- The reasoning papers test children’s ability to apply 		their mathematical skills to problem-solving 		questions.</a:t>
            </a:r>
            <a:endParaRPr dirty="0"/>
          </a:p>
        </p:txBody>
      </p:sp>
      <p:pic>
        <p:nvPicPr>
          <p:cNvPr id="243" name="Google Shape;243;p33" descr="Skip coun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836612"/>
            <a:ext cx="3165475" cy="20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611560" y="8721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Arithmetic</a:t>
            </a:r>
            <a:endParaRPr sz="4400" b="0" i="0" u="sng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9" name="Google Shape;249;p3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412875"/>
            <a:ext cx="5688012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8537" y="4005262"/>
            <a:ext cx="5497512" cy="259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/>
        </p:nvSpPr>
        <p:spPr>
          <a:xfrm>
            <a:off x="611560" y="33265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Reasoning</a:t>
            </a:r>
            <a:endParaRPr sz="4400" b="0" i="0" u="sng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012" y="1431925"/>
            <a:ext cx="6624637" cy="411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/>
        </p:nvSpPr>
        <p:spPr>
          <a:xfrm>
            <a:off x="611560" y="33265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Reasoning</a:t>
            </a:r>
            <a:endParaRPr sz="4400" b="0" i="0" u="sng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2" name="Google Shape;26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1196975"/>
            <a:ext cx="5635625" cy="54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SATs Club</a:t>
            </a:r>
            <a:endParaRPr sz="4400" b="0" i="0" u="sng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37"/>
          <p:cNvSpPr txBox="1">
            <a:spLocks noGrp="1"/>
          </p:cNvSpPr>
          <p:nvPr>
            <p:ph idx="1"/>
          </p:nvPr>
        </p:nvSpPr>
        <p:spPr>
          <a:xfrm>
            <a:off x="415838" y="2506662"/>
            <a:ext cx="76755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Corbel"/>
                <a:ea typeface="Corbel"/>
                <a:cs typeface="Corbel"/>
              </a:rPr>
              <a:t>We will be running an optional early morning SATs Club where children can further develop their understanding and practise their skills</a:t>
            </a:r>
            <a:endParaRPr sz="2400" dirty="0">
              <a:solidFill>
                <a:srgbClr val="FFFFFF"/>
              </a:solidFill>
              <a:latin typeface="Corbel"/>
              <a:ea typeface="Corbel"/>
              <a:cs typeface="Corbel"/>
            </a:endParaRPr>
          </a:p>
          <a:p>
            <a:pPr marL="171450" indent="-19050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indent="-171450"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rgbClr val="FFFFFF"/>
                </a:solidFill>
                <a:latin typeface="Corbel"/>
                <a:ea typeface="Corbel"/>
                <a:cs typeface="Corbel"/>
              </a:rPr>
              <a:t>Wednesday and Friday mornings from </a:t>
            </a:r>
            <a:r>
              <a:rPr lang="en-US" sz="2400" dirty="0">
                <a:solidFill>
                  <a:srgbClr val="FFFFFF"/>
                </a:solidFill>
                <a:latin typeface="Corbel"/>
                <a:ea typeface="Corbel"/>
                <a:cs typeface="Corbel"/>
              </a:rPr>
              <a:t>8:15</a:t>
            </a:r>
            <a:endParaRPr sz="2400" dirty="0">
              <a:solidFill>
                <a:srgbClr val="FFFFFF"/>
              </a:solidFill>
              <a:latin typeface="Corbel"/>
              <a:ea typeface="Corbel"/>
              <a:cs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69" name="Google Shape;269;p37" descr="Download Play Human Book Behavior Child Reading HQ PNG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562" y="3257550"/>
            <a:ext cx="36004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683568" y="116632"/>
            <a:ext cx="813435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000"/>
              <a:buFont typeface="Corbel"/>
              <a:buNone/>
            </a:pPr>
            <a:r>
              <a:rPr lang="en-GB" sz="40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How are we supporting your children?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idx="1"/>
          </p:nvPr>
        </p:nvSpPr>
        <p:spPr>
          <a:xfrm>
            <a:off x="467687" y="909075"/>
            <a:ext cx="856620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endParaRPr lang="en-GB" sz="2400" b="0" i="0" u="none" dirty="0" smtClea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endParaRPr lang="en-GB" sz="24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endParaRPr lang="en-GB" sz="2400" b="0" i="0" u="none" dirty="0" smtClea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endParaRPr lang="en-GB" sz="24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Arithmetic, writing or SPAG </a:t>
            </a: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start each morning (arriving on </a:t>
            </a:r>
            <a:r>
              <a:rPr lang="en-GB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time is </a:t>
            </a: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important).</a:t>
            </a:r>
            <a:endParaRPr dirty="0"/>
          </a:p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Regular opportunities to write across a range of genres; weekly </a:t>
            </a:r>
            <a:r>
              <a:rPr lang="en-GB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regular </a:t>
            </a: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comprehension and </a:t>
            </a:r>
            <a:r>
              <a:rPr lang="en-GB" sz="2400" b="0" i="0" u="none" dirty="0" err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SPaG</a:t>
            </a: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practice.</a:t>
            </a: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FFFF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Using </a:t>
            </a:r>
            <a:r>
              <a:rPr lang="en-GB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test-style questions </a:t>
            </a: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to help familiarise children with the format of the SATs papers.</a:t>
            </a: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FFFFFF"/>
              </a:solidFill>
              <a:latin typeface="Corbel"/>
              <a:ea typeface="Corbel"/>
              <a:cs typeface="Corbe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dirty="0">
                <a:solidFill>
                  <a:srgbClr val="FFFFFF"/>
                </a:solidFill>
                <a:latin typeface="Corbel"/>
                <a:ea typeface="Corbel"/>
                <a:cs typeface="Corbel"/>
              </a:rPr>
              <a:t>Maintaining a positive and Growth </a:t>
            </a:r>
            <a:r>
              <a:rPr lang="en-GB" sz="2400" dirty="0" err="1">
                <a:solidFill>
                  <a:srgbClr val="FFFFFF"/>
                </a:solidFill>
                <a:latin typeface="Corbel"/>
                <a:ea typeface="Corbel"/>
                <a:cs typeface="Corbel"/>
              </a:rPr>
              <a:t>Mindset</a:t>
            </a:r>
            <a:r>
              <a:rPr lang="en-GB" sz="2400" dirty="0">
                <a:solidFill>
                  <a:srgbClr val="FFFFFF"/>
                </a:solidFill>
                <a:latin typeface="Corbel"/>
                <a:ea typeface="Corbel"/>
                <a:cs typeface="Corbel"/>
              </a:rPr>
              <a:t> approach</a:t>
            </a:r>
            <a:endParaRPr sz="2400" dirty="0">
              <a:solidFill>
                <a:srgbClr val="FFFFFF"/>
              </a:solidFill>
              <a:latin typeface="Corbel"/>
              <a:ea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1042988" y="26035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Corbel"/>
              <a:buNone/>
            </a:pPr>
            <a:r>
              <a:rPr lang="en-GB" sz="36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How can you support your child?</a:t>
            </a:r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idx="1"/>
          </p:nvPr>
        </p:nvSpPr>
        <p:spPr>
          <a:xfrm>
            <a:off x="365356" y="2283020"/>
            <a:ext cx="8286055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❖"/>
            </a:pPr>
            <a:r>
              <a:rPr lang="en-GB" sz="8000" b="0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Help children develop normal routines at home (bedtimes, mealtimes, exercise and homework – don’t let them stay up late on phones or computers!)</a:t>
            </a:r>
            <a:endParaRPr sz="8000"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None/>
            </a:pPr>
            <a:endParaRPr sz="8000" b="0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❖"/>
            </a:pPr>
            <a:r>
              <a:rPr lang="en-GB" sz="8000" b="0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Stay positive and encouraging</a:t>
            </a:r>
            <a:endParaRPr sz="8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None/>
            </a:pPr>
            <a:endParaRPr sz="8000" b="0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❖"/>
            </a:pPr>
            <a:r>
              <a:rPr lang="en-GB" sz="8000" b="0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 Daily </a:t>
            </a:r>
            <a:r>
              <a:rPr lang="en-GB" sz="8000" b="0" i="0" u="none" strike="noStrike" cap="none" dirty="0" smtClean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reading</a:t>
            </a:r>
            <a:r>
              <a:rPr lang="en-GB" sz="8000" dirty="0" smtClean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8000" b="0" i="0" u="none" strike="noStrike" cap="none" dirty="0" smtClean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spellings and/or times tables practice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❖"/>
            </a:pPr>
            <a:endParaRPr lang="en-GB" sz="8000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❖"/>
            </a:pPr>
            <a:r>
              <a:rPr lang="en-GB" sz="8000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8000" dirty="0" smtClean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Set aside time regularly for</a:t>
            </a:r>
            <a:r>
              <a:rPr lang="en-GB" sz="8000" b="0" i="0" u="none" strike="noStrike" cap="none" dirty="0" smtClean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 the Google Classroom weekly reading question and Chilli Challenge homework. </a:t>
            </a:r>
            <a:endParaRPr sz="80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Arial"/>
              <a:buNone/>
            </a:pPr>
            <a:endParaRPr sz="8000" b="0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❖"/>
            </a:pPr>
            <a:r>
              <a:rPr lang="en-GB" sz="8000" b="0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Try your very best to not put the children under unnecessary pressure; all we want them to do is try their best.</a:t>
            </a:r>
            <a:endParaRPr sz="8000" dirty="0"/>
          </a:p>
          <a:p>
            <a:pPr marL="17145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008855" y="370681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Corbel"/>
              <a:buNone/>
            </a:pPr>
            <a:r>
              <a:rPr lang="en-GB" sz="36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The Big Picture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idx="1"/>
          </p:nvPr>
        </p:nvSpPr>
        <p:spPr>
          <a:xfrm>
            <a:off x="777326" y="2211186"/>
            <a:ext cx="7704137" cy="420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Children are formally assessed against national expectations </a:t>
            </a:r>
            <a:r>
              <a:rPr lang="en-GB" sz="24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at the end of Key Stage 2 (Year 6). 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endParaRPr sz="24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We aim to keep SATs in proportion with our broad and balanced curriculum – they should NOT be a stressful experience. </a:t>
            </a:r>
            <a:endParaRPr dirty="0"/>
          </a:p>
          <a:p>
            <a:pPr marL="171450" marR="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8" name="Google Shape;168;p22" descr="Back To School For 2016-2017 – The Tony Burgess B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562" y="3090429"/>
            <a:ext cx="2016125" cy="201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After the Tests</a:t>
            </a:r>
            <a:br>
              <a:rPr lang="en-GB" sz="4400" b="0" i="0" u="sng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28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(to be confirmed)</a:t>
            </a:r>
            <a:endParaRPr dirty="0"/>
          </a:p>
        </p:txBody>
      </p:sp>
      <p:sp>
        <p:nvSpPr>
          <p:cNvPr id="297" name="Google Shape;297;p41"/>
          <p:cNvSpPr txBox="1">
            <a:spLocks noGrp="1"/>
          </p:cNvSpPr>
          <p:nvPr>
            <p:ph idx="1"/>
          </p:nvPr>
        </p:nvSpPr>
        <p:spPr>
          <a:xfrm>
            <a:off x="628650" y="2316076"/>
            <a:ext cx="76753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Char char="❖"/>
            </a:pPr>
            <a:r>
              <a:rPr lang="en-GB" sz="2400" b="0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Results will be sent back to school towards the beginning of July.</a:t>
            </a:r>
            <a:endParaRPr dirty="0"/>
          </a:p>
          <a:p>
            <a: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Char char="❖"/>
            </a:pPr>
            <a:r>
              <a:rPr lang="en-GB" sz="2400" b="0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The test results and a teacher assessment is reported to the children’s secondary school and to parents</a:t>
            </a:r>
            <a:r>
              <a:rPr lang="en-GB" dirty="0">
                <a:solidFill>
                  <a:srgbClr val="FEFEFE"/>
                </a:solidFill>
              </a:rPr>
              <a:t> (end of year reports).</a:t>
            </a:r>
            <a:endParaRPr dirty="0"/>
          </a:p>
          <a:p>
            <a:pPr marL="1714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Noto Sans Symbols"/>
              <a:buChar char="❖"/>
            </a:pPr>
            <a:r>
              <a:rPr lang="en-GB" sz="2400" b="0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Tests indicate what a child can do on ONE day, the teacher assessment gives a picture of a child’s ability over time.</a:t>
            </a:r>
            <a:endParaRPr dirty="0"/>
          </a:p>
          <a:p>
            <a:pPr marL="171450" marR="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963181" y="4033451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Corbe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Corbe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Corbel"/>
              <a:buNone/>
            </a:pPr>
            <a:r>
              <a:rPr lang="en-GB" sz="44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Thank you for your continued support</a:t>
            </a:r>
            <a:r>
              <a:rPr lang="en-GB" dirty="0"/>
              <a:t>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Corbe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ct val="100000"/>
              <a:buFont typeface="Corbel"/>
              <a:buNone/>
            </a:pPr>
            <a:r>
              <a:rPr lang="en-GB" dirty="0"/>
              <a:t>Please do not hesitate to contact us if you have any questions or concerns.</a:t>
            </a:r>
            <a:r>
              <a:rPr lang="en-GB" sz="44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44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4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44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4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4400" b="0" i="0" u="none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4400" b="0" i="0" u="none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735330" y="530628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Corbel"/>
              <a:buNone/>
            </a:pPr>
            <a:r>
              <a:rPr lang="en-GB" sz="3600" b="0" i="0" u="sng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Scores</a:t>
            </a:r>
            <a:endParaRPr sz="3600" b="0" i="0" u="sng" strike="noStrike" cap="none" dirty="0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idx="1"/>
          </p:nvPr>
        </p:nvSpPr>
        <p:spPr>
          <a:xfrm>
            <a:off x="539750" y="2241463"/>
            <a:ext cx="8064500" cy="5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GB" sz="2400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Children receive</a:t>
            </a:r>
            <a:r>
              <a:rPr lang="en-GB" sz="2400" b="0" i="0" u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- A raw score for each test: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	how many marks they got in the test</a:t>
            </a:r>
            <a:endParaRPr dirty="0"/>
          </a:p>
          <a:p>
            <a:pPr marL="171450" marR="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- A scaled score, converted from their raw score.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		Scaled score of 100 = national expectation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- Confirmation of whether or not they attained the 		national standard.</a:t>
            </a:r>
            <a:endParaRPr dirty="0"/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GB" sz="2400" b="0" i="0" u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All children sit the same tests. This means that the tests have a mixture of easier and more difficult questions, and the children are encouraged to attempt as much as they are able to.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1009650" y="56803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Corbel"/>
              <a:buNone/>
            </a:pPr>
            <a:r>
              <a:rPr lang="en-GB" sz="36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Scores</a:t>
            </a:r>
            <a:endParaRPr sz="3600" b="0" i="0" u="sng" strike="noStrike" cap="none">
              <a:solidFill>
                <a:srgbClr val="EDEDE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idx="1"/>
          </p:nvPr>
        </p:nvSpPr>
        <p:spPr>
          <a:xfrm>
            <a:off x="656128" y="1509943"/>
            <a:ext cx="8064500" cy="38823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Standardised Scores explained: </a:t>
            </a:r>
            <a:endParaRPr sz="2400" b="0" i="0" u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∙"/>
            </a:pPr>
            <a:r>
              <a:rPr lang="en-GB" sz="2400" b="0" i="0" u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80 is the lowest possible score and 120 is the highest.</a:t>
            </a:r>
            <a:endParaRPr sz="2400" b="0" i="0" u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∙"/>
            </a:pPr>
            <a:r>
              <a:rPr lang="en-GB" sz="2400" b="0" i="0" u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A score of 100 means the child is working 'at the expected standard' (EXP) for a Year 6 child. </a:t>
            </a:r>
            <a:endParaRPr sz="2400" b="0" i="0" u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∙"/>
            </a:pPr>
            <a:r>
              <a:rPr lang="en-GB" sz="2400" b="0" i="0" u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A score of 99 or less means they haven't reached the government's 'expected standard' and are working towards it (WT) </a:t>
            </a:r>
            <a:endParaRPr sz="2400" b="0" i="0" u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b="0" i="0" u="none" dirty="0">
                <a:solidFill>
                  <a:schemeClr val="dk1"/>
                </a:solidFill>
                <a:latin typeface="Calibri" panose="020F0502020204030204" pitchFamily="34" charset="0"/>
                <a:ea typeface="Comic Sans MS"/>
                <a:cs typeface="Calibri" panose="020F0502020204030204" pitchFamily="34" charset="0"/>
                <a:sym typeface="Comic Sans MS"/>
              </a:rPr>
              <a:t>A score of 110 or more means that the child is working at ‘greater depth’ (GD)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</a:pPr>
            <a:r>
              <a:rPr lang="en-GB" sz="4400" b="0" i="0" u="sng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Timetable for SATs </a:t>
            </a:r>
            <a:br>
              <a:rPr lang="en-GB" sz="4400" b="0" i="0" u="sng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400" b="0" i="0" u="sng" strike="noStrike" cap="none" dirty="0" smtClean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13</a:t>
            </a:r>
            <a:r>
              <a:rPr lang="en-GB" sz="4400" b="0" i="0" u="sng" strike="noStrike" cap="none" baseline="30000" dirty="0" smtClean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th </a:t>
            </a:r>
            <a:r>
              <a:rPr lang="en-GB" sz="4400" b="0" i="0" u="sng" strike="noStrike" cap="none" baseline="30000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_</a:t>
            </a:r>
            <a:r>
              <a:rPr lang="en-GB" sz="4400" b="0" i="0" u="sng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GB" sz="4400" b="0" i="0" u="sng" strike="noStrike" cap="none" dirty="0" smtClean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16</a:t>
            </a:r>
            <a:r>
              <a:rPr lang="en-GB" sz="4400" b="0" i="0" u="sng" strike="noStrike" cap="none" baseline="30000" dirty="0" smtClean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GB" sz="4400" b="0" i="0" u="sng" strike="noStrike" cap="none" dirty="0" smtClean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4400" b="0" i="0" u="sng" strike="noStrike" cap="none" dirty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May </a:t>
            </a:r>
            <a:r>
              <a:rPr lang="en-GB" sz="4400" b="0" i="0" u="sng" strike="noStrike" cap="none" dirty="0" smtClean="0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2024 </a:t>
            </a:r>
            <a:endParaRPr dirty="0"/>
          </a:p>
        </p:txBody>
      </p:sp>
      <p:graphicFrame>
        <p:nvGraphicFramePr>
          <p:cNvPr id="190" name="Google Shape;190;p25"/>
          <p:cNvGraphicFramePr/>
          <p:nvPr>
            <p:extLst>
              <p:ext uri="{D42A27DB-BD31-4B8C-83A1-F6EECF244321}">
                <p14:modId xmlns:p14="http://schemas.microsoft.com/office/powerpoint/2010/main" val="2711832269"/>
              </p:ext>
            </p:extLst>
          </p:nvPr>
        </p:nvGraphicFramePr>
        <p:xfrm>
          <a:off x="925375" y="2493818"/>
          <a:ext cx="7347275" cy="3410657"/>
        </p:xfrm>
        <a:graphic>
          <a:graphicData uri="http://schemas.openxmlformats.org/drawingml/2006/table">
            <a:tbl>
              <a:tblPr>
                <a:noFill/>
                <a:tableStyleId>{6F1A51F4-02CE-4559-B468-053E9A99A45B}</a:tableStyleId>
              </a:tblPr>
              <a:tblGrid>
                <a:gridCol w="162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3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i="0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</a:t>
                      </a:r>
                      <a:r>
                        <a:rPr lang="en-GB" sz="2000" b="1" i="0" u="none" strike="noStrike" cap="none" baseline="0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13</a:t>
                      </a:r>
                      <a:r>
                        <a:rPr lang="en-GB" sz="2000" b="1" i="0" u="none" strike="noStrike" cap="none" baseline="30000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</a:t>
                      </a:r>
                      <a:r>
                        <a:rPr lang="en-GB" sz="2000" b="1" i="0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 14</a:t>
                      </a:r>
                      <a:r>
                        <a:rPr lang="en-GB" sz="2000" b="1" u="none" strike="noStrike" cap="none" baseline="30000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</a:t>
                      </a:r>
                      <a:r>
                        <a:rPr lang="en-GB" sz="2000" b="1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Weds 15</a:t>
                      </a:r>
                      <a:r>
                        <a:rPr lang="en-GB" sz="2000" b="1" u="none" strike="noStrike" cap="none" baseline="30000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</a:t>
                      </a:r>
                      <a:r>
                        <a:rPr lang="en-GB" sz="2000" b="1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 16</a:t>
                      </a:r>
                      <a:r>
                        <a:rPr lang="en-GB" sz="2000" b="1" u="none" strike="noStrike" cap="none" baseline="30000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</a:t>
                      </a:r>
                      <a:r>
                        <a:rPr lang="en-GB" sz="2000" b="1" u="none" strike="noStrike" cap="none" dirty="0" smtClean="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i="0" u="none" strike="noStrike" cap="non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Grammar</a:t>
                      </a:r>
                      <a:r>
                        <a:rPr lang="en-GB" sz="200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 &amp; </a:t>
                      </a:r>
                      <a:r>
                        <a:rPr lang="en-GB" sz="2000" b="1" i="0" u="none" strike="noStrike" cap="non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punctuation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i="0" u="none" strike="noStrike" cap="non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i="0" u="none" strike="noStrike" cap="non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Reading </a:t>
                      </a:r>
                      <a:r>
                        <a:rPr lang="en-GB" sz="200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Comprehension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i="0" u="none" strike="noStrike" cap="non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i="0" u="none" strike="noStrike" cap="non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Maths Paper 1  Arithmetic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i="0" u="none" strike="noStrike" cap="non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i="0" u="none" strike="noStrike" cap="non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Maths Paper 3 Reasoning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50"/>
                        <a:buFont typeface="Arial"/>
                        <a:buNone/>
                      </a:pPr>
                      <a:r>
                        <a:rPr lang="en-GB" sz="2050" b="1" u="none" strike="noStrike" cap="none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Spelling</a:t>
                      </a:r>
                      <a:endParaRPr sz="2050" b="1" u="none" strike="noStrike" cap="non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rbel"/>
                        <a:buNone/>
                      </a:pPr>
                      <a:r>
                        <a:rPr lang="en-GB" sz="2000" b="1" i="0" u="none" strike="noStrike" cap="none">
                          <a:solidFill>
                            <a:srgbClr val="0000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Maths Paper 2  Reasoning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i="0" u="none" strike="noStrike" cap="none">
                        <a:solidFill>
                          <a:srgbClr val="0000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rbe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1" name="Google Shape;191;p25" descr="bs00892_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37" y="647700"/>
            <a:ext cx="8985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755576" y="548680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Corbel"/>
              <a:buNone/>
            </a:pPr>
            <a:r>
              <a:rPr lang="en-GB" sz="36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SPaG Tests</a:t>
            </a:r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idx="1"/>
          </p:nvPr>
        </p:nvSpPr>
        <p:spPr>
          <a:xfrm>
            <a:off x="971550" y="1616075"/>
            <a:ext cx="7124700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317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None/>
            </a:pPr>
            <a:endParaRPr sz="22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SPaG stands for Spelling, Punctuation and Grammar</a:t>
            </a:r>
            <a:endParaRPr/>
          </a:p>
          <a:p>
            <a:pPr marL="171450" marR="0" lvl="0" indent="-19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Punctuation and grammar paper – 45 minutes</a:t>
            </a:r>
            <a:endParaRPr/>
          </a:p>
          <a:p>
            <a:pPr marL="171450" marR="0" lvl="0" indent="-19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❖"/>
            </a:pPr>
            <a:r>
              <a:rPr lang="en-GB" sz="24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Spelling Test – 20 words, read out by teacher 						(approx. 20 minutes)</a:t>
            </a:r>
            <a:endParaRPr sz="24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Noto Sans Symbols"/>
              <a:buNone/>
            </a:pPr>
            <a:endParaRPr sz="32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</a:pPr>
            <a:endParaRPr sz="32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Noto Sans Symbols"/>
              <a:buNone/>
            </a:pPr>
            <a:endParaRPr sz="48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DEDED"/>
              </a:buClr>
              <a:buSzPts val="4800"/>
              <a:buFont typeface="Arial"/>
              <a:buNone/>
            </a:pPr>
            <a:endParaRPr sz="48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87" y="1509712"/>
            <a:ext cx="7539037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692150"/>
            <a:ext cx="8424862" cy="5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600"/>
              <a:buFont typeface="Corbel"/>
              <a:buNone/>
            </a:pPr>
            <a:r>
              <a:rPr lang="en-GB" sz="3600" b="0" i="0" u="sng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rPr>
              <a:t>Reading test</a:t>
            </a:r>
            <a:endParaRPr sz="3600" b="0" i="0" u="sng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5" name="Google Shape;215;p29" descr="j0280405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981075"/>
            <a:ext cx="201612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>
            <a:spLocks noGrp="1"/>
          </p:cNvSpPr>
          <p:nvPr>
            <p:ph type="body" idx="2"/>
          </p:nvPr>
        </p:nvSpPr>
        <p:spPr>
          <a:xfrm>
            <a:off x="2771775" y="1123950"/>
            <a:ext cx="5915025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GB"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Pupils are given one hour for the reading test.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GB"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test will include three or four unrelated texts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-  past examples include stories, poems, 	explanations, interviews and reports.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GB"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Most of the questions will require the children to make inferences and deductions to show they really understand the text. 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GB" sz="2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There are some simpler fact-finding questions too.</a:t>
            </a:r>
            <a:endParaRPr/>
          </a:p>
        </p:txBody>
      </p:sp>
      <p:pic>
        <p:nvPicPr>
          <p:cNvPr id="217" name="Google Shape;217;p29" descr="j037014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225" y="3933825"/>
            <a:ext cx="2012950" cy="212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27</TotalTime>
  <Words>494</Words>
  <Application>Microsoft Office PowerPoint</Application>
  <PresentationFormat>On-screen Show (4:3)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Garamond</vt:lpstr>
      <vt:lpstr>Comic Sans MS</vt:lpstr>
      <vt:lpstr>Noto Sans Symbols</vt:lpstr>
      <vt:lpstr>Corbel</vt:lpstr>
      <vt:lpstr>Century Gothic</vt:lpstr>
      <vt:lpstr>Wingdings 2</vt:lpstr>
      <vt:lpstr>Arial</vt:lpstr>
      <vt:lpstr>Trebuchet MS</vt:lpstr>
      <vt:lpstr>Calibri</vt:lpstr>
      <vt:lpstr>Quotable</vt:lpstr>
      <vt:lpstr> Year 6 SATs Information </vt:lpstr>
      <vt:lpstr>The Big Picture</vt:lpstr>
      <vt:lpstr>Scores</vt:lpstr>
      <vt:lpstr>Scores</vt:lpstr>
      <vt:lpstr>Timetable for SATs  13th _  16th May 2024 </vt:lpstr>
      <vt:lpstr>SPaG Tests</vt:lpstr>
      <vt:lpstr>PowerPoint Presentation</vt:lpstr>
      <vt:lpstr>PowerPoint Presentation</vt:lpstr>
      <vt:lpstr>Reading test</vt:lpstr>
      <vt:lpstr>PowerPoint Presentation</vt:lpstr>
      <vt:lpstr>PowerPoint Presentation</vt:lpstr>
      <vt:lpstr>Writing</vt:lpstr>
      <vt:lpstr>Maths Tests</vt:lpstr>
      <vt:lpstr>Arithmetic</vt:lpstr>
      <vt:lpstr>PowerPoint Presentation</vt:lpstr>
      <vt:lpstr>PowerPoint Presentation</vt:lpstr>
      <vt:lpstr>SATs Club</vt:lpstr>
      <vt:lpstr>How are we supporting your children?</vt:lpstr>
      <vt:lpstr>How can you support your child?</vt:lpstr>
      <vt:lpstr>After the Tests (to be confirmed)</vt:lpstr>
      <vt:lpstr>  Thank you for your continued support.  Please do not hesitate to contact us if you have any questions or concerns.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SATs Information</dc:title>
  <dc:creator>AQuigley</dc:creator>
  <cp:lastModifiedBy>Jackie</cp:lastModifiedBy>
  <cp:revision>4</cp:revision>
  <dcterms:modified xsi:type="dcterms:W3CDTF">2024-01-12T10:52:16Z</dcterms:modified>
</cp:coreProperties>
</file>